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1" r:id="rId86"/>
    <p:sldId id="352" r:id="rId87"/>
    <p:sldId id="353" r:id="rId88"/>
    <p:sldId id="354" r:id="rId89"/>
    <p:sldId id="355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40" r:id="rId99"/>
    <p:sldId id="350" r:id="rId100"/>
    <p:sldId id="351" r:id="rId101"/>
    <p:sldId id="400" r:id="rId102"/>
    <p:sldId id="408" r:id="rId103"/>
    <p:sldId id="401" r:id="rId104"/>
    <p:sldId id="409" r:id="rId105"/>
    <p:sldId id="410" r:id="rId106"/>
    <p:sldId id="411" r:id="rId107"/>
    <p:sldId id="412" r:id="rId108"/>
    <p:sldId id="413" r:id="rId109"/>
    <p:sldId id="414" r:id="rId110"/>
    <p:sldId id="356" r:id="rId111"/>
    <p:sldId id="357" r:id="rId112"/>
    <p:sldId id="358" r:id="rId113"/>
    <p:sldId id="415" r:id="rId114"/>
    <p:sldId id="416" r:id="rId115"/>
    <p:sldId id="417" r:id="rId116"/>
    <p:sldId id="418" r:id="rId117"/>
    <p:sldId id="419" r:id="rId118"/>
    <p:sldId id="420" r:id="rId119"/>
    <p:sldId id="421" r:id="rId120"/>
    <p:sldId id="422" r:id="rId121"/>
    <p:sldId id="423" r:id="rId122"/>
    <p:sldId id="424" r:id="rId123"/>
    <p:sldId id="425" r:id="rId124"/>
    <p:sldId id="426" r:id="rId125"/>
    <p:sldId id="427" r:id="rId126"/>
    <p:sldId id="428" r:id="rId127"/>
    <p:sldId id="429" r:id="rId128"/>
    <p:sldId id="430" r:id="rId129"/>
    <p:sldId id="431" r:id="rId130"/>
    <p:sldId id="432" r:id="rId131"/>
    <p:sldId id="433" r:id="rId132"/>
    <p:sldId id="434" r:id="rId133"/>
    <p:sldId id="435" r:id="rId134"/>
    <p:sldId id="436" r:id="rId135"/>
    <p:sldId id="437" r:id="rId136"/>
    <p:sldId id="438" r:id="rId137"/>
    <p:sldId id="439" r:id="rId138"/>
    <p:sldId id="440" r:id="rId139"/>
    <p:sldId id="444" r:id="rId140"/>
    <p:sldId id="441" r:id="rId141"/>
    <p:sldId id="442" r:id="rId142"/>
    <p:sldId id="443" r:id="rId143"/>
    <p:sldId id="445" r:id="rId144"/>
    <p:sldId id="446" r:id="rId145"/>
    <p:sldId id="447" r:id="rId146"/>
    <p:sldId id="448" r:id="rId147"/>
    <p:sldId id="449" r:id="rId148"/>
    <p:sldId id="452" r:id="rId149"/>
    <p:sldId id="453" r:id="rId150"/>
    <p:sldId id="454" r:id="rId151"/>
    <p:sldId id="455" r:id="rId152"/>
    <p:sldId id="450" r:id="rId153"/>
    <p:sldId id="456" r:id="rId154"/>
    <p:sldId id="457" r:id="rId155"/>
    <p:sldId id="458" r:id="rId156"/>
    <p:sldId id="459" r:id="rId157"/>
    <p:sldId id="460" r:id="rId158"/>
    <p:sldId id="461" r:id="rId159"/>
    <p:sldId id="462" r:id="rId160"/>
    <p:sldId id="451" r:id="rId161"/>
    <p:sldId id="463" r:id="rId162"/>
    <p:sldId id="464" r:id="rId163"/>
    <p:sldId id="465" r:id="rId164"/>
    <p:sldId id="466" r:id="rId165"/>
    <p:sldId id="467" r:id="rId166"/>
    <p:sldId id="468" r:id="rId167"/>
    <p:sldId id="469" r:id="rId168"/>
    <p:sldId id="470" r:id="rId169"/>
    <p:sldId id="471" r:id="rId170"/>
    <p:sldId id="472" r:id="rId171"/>
    <p:sldId id="473" r:id="rId172"/>
    <p:sldId id="474" r:id="rId173"/>
    <p:sldId id="475" r:id="rId174"/>
    <p:sldId id="476" r:id="rId175"/>
    <p:sldId id="477" r:id="rId176"/>
    <p:sldId id="478" r:id="rId177"/>
    <p:sldId id="479" r:id="rId178"/>
    <p:sldId id="480" r:id="rId179"/>
    <p:sldId id="481" r:id="rId180"/>
    <p:sldId id="482" r:id="rId181"/>
    <p:sldId id="483" r:id="rId182"/>
    <p:sldId id="484" r:id="rId183"/>
    <p:sldId id="485" r:id="rId184"/>
    <p:sldId id="486" r:id="rId185"/>
    <p:sldId id="487" r:id="rId186"/>
    <p:sldId id="489" r:id="rId187"/>
    <p:sldId id="490" r:id="rId188"/>
    <p:sldId id="491" r:id="rId189"/>
    <p:sldId id="492" r:id="rId190"/>
    <p:sldId id="493" r:id="rId191"/>
    <p:sldId id="494" r:id="rId192"/>
    <p:sldId id="488" r:id="rId193"/>
    <p:sldId id="495" r:id="rId194"/>
    <p:sldId id="496" r:id="rId195"/>
    <p:sldId id="497" r:id="rId196"/>
    <p:sldId id="498" r:id="rId197"/>
    <p:sldId id="499" r:id="rId198"/>
    <p:sldId id="500" r:id="rId199"/>
    <p:sldId id="501" r:id="rId200"/>
    <p:sldId id="502" r:id="rId201"/>
    <p:sldId id="359" r:id="rId202"/>
    <p:sldId id="360" r:id="rId203"/>
    <p:sldId id="361" r:id="rId204"/>
    <p:sldId id="362" r:id="rId205"/>
    <p:sldId id="363" r:id="rId206"/>
    <p:sldId id="364" r:id="rId207"/>
    <p:sldId id="365" r:id="rId208"/>
    <p:sldId id="366" r:id="rId209"/>
    <p:sldId id="367" r:id="rId210"/>
    <p:sldId id="368" r:id="rId211"/>
    <p:sldId id="369" r:id="rId212"/>
    <p:sldId id="370" r:id="rId213"/>
    <p:sldId id="371" r:id="rId214"/>
    <p:sldId id="372" r:id="rId215"/>
    <p:sldId id="373" r:id="rId216"/>
    <p:sldId id="374" r:id="rId217"/>
    <p:sldId id="375" r:id="rId218"/>
    <p:sldId id="376" r:id="rId219"/>
    <p:sldId id="377" r:id="rId220"/>
    <p:sldId id="378" r:id="rId221"/>
    <p:sldId id="379" r:id="rId222"/>
    <p:sldId id="380" r:id="rId223"/>
    <p:sldId id="381" r:id="rId224"/>
    <p:sldId id="382" r:id="rId225"/>
    <p:sldId id="383" r:id="rId226"/>
    <p:sldId id="384" r:id="rId227"/>
    <p:sldId id="385" r:id="rId228"/>
    <p:sldId id="386" r:id="rId229"/>
    <p:sldId id="387" r:id="rId230"/>
    <p:sldId id="388" r:id="rId231"/>
    <p:sldId id="389" r:id="rId232"/>
    <p:sldId id="390" r:id="rId233"/>
    <p:sldId id="391" r:id="rId234"/>
    <p:sldId id="399" r:id="rId23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5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2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viewProps" Target="view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theme" Target="theme/theme1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tableStyles" Target="tableStyles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presProps" Target="presProps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BDD3E-6BBF-4046-8B8C-ED427433FF16}" type="datetimeFigureOut">
              <a:rPr lang="hu-HU" smtClean="0"/>
              <a:t>2021. 02. 21.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EA8E-C8F1-4E7D-BDF0-4932471E556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8524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BDD3E-6BBF-4046-8B8C-ED427433FF16}" type="datetimeFigureOut">
              <a:rPr lang="hu-HU" smtClean="0"/>
              <a:t>2021. 02. 21.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EA8E-C8F1-4E7D-BDF0-4932471E556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3478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BDD3E-6BBF-4046-8B8C-ED427433FF16}" type="datetimeFigureOut">
              <a:rPr lang="hu-HU" smtClean="0"/>
              <a:t>2021. 02. 21.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EA8E-C8F1-4E7D-BDF0-4932471E556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3912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BDD3E-6BBF-4046-8B8C-ED427433FF16}" type="datetimeFigureOut">
              <a:rPr lang="hu-HU" smtClean="0"/>
              <a:t>2021. 02. 21.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EA8E-C8F1-4E7D-BDF0-4932471E556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247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BDD3E-6BBF-4046-8B8C-ED427433FF16}" type="datetimeFigureOut">
              <a:rPr lang="hu-HU" smtClean="0"/>
              <a:t>2021. 02. 21.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EA8E-C8F1-4E7D-BDF0-4932471E556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27656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BDD3E-6BBF-4046-8B8C-ED427433FF16}" type="datetimeFigureOut">
              <a:rPr lang="hu-HU" smtClean="0"/>
              <a:t>2021. 02. 21.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EA8E-C8F1-4E7D-BDF0-4932471E556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1497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BDD3E-6BBF-4046-8B8C-ED427433FF16}" type="datetimeFigureOut">
              <a:rPr lang="hu-HU" smtClean="0"/>
              <a:t>2021. 02. 21.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EA8E-C8F1-4E7D-BDF0-4932471E556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7933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BDD3E-6BBF-4046-8B8C-ED427433FF16}" type="datetimeFigureOut">
              <a:rPr lang="hu-HU" smtClean="0"/>
              <a:t>2021. 02. 21.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EA8E-C8F1-4E7D-BDF0-4932471E556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0078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BDD3E-6BBF-4046-8B8C-ED427433FF16}" type="datetimeFigureOut">
              <a:rPr lang="hu-HU" smtClean="0"/>
              <a:t>2021. 02. 21.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EA8E-C8F1-4E7D-BDF0-4932471E556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4247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BDD3E-6BBF-4046-8B8C-ED427433FF16}" type="datetimeFigureOut">
              <a:rPr lang="hu-HU" smtClean="0"/>
              <a:t>2021. 02. 21.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EA8E-C8F1-4E7D-BDF0-4932471E556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5808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BDD3E-6BBF-4046-8B8C-ED427433FF16}" type="datetimeFigureOut">
              <a:rPr lang="hu-HU" smtClean="0"/>
              <a:t>2021. 02. 21.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EA8E-C8F1-4E7D-BDF0-4932471E556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1447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BDD3E-6BBF-4046-8B8C-ED427433FF16}" type="datetimeFigureOut">
              <a:rPr lang="hu-HU" smtClean="0"/>
              <a:t>2021. 02. 21.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8EA8E-C8F1-4E7D-BDF0-4932471E556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4209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hyperlink" Target="https://hu.wikipedia.org/wiki/Di%C3%B3da" TargetMode="External"/><Relationship Id="rId2" Type="http://schemas.openxmlformats.org/officeDocument/2006/relationships/hyperlink" Target="https://hu.wikipedia.org/wiki/F%C3%A9lvezet%C5%91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hu.wikipedia.org/wiki/Alag%C3%BAthat%C3%A1s" TargetMode="External"/><Relationship Id="rId4" Type="http://schemas.openxmlformats.org/officeDocument/2006/relationships/hyperlink" Target="https://hu.wikipedia.org/wiki/Kvantummechanika" TargetMode="Externa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Tekercs</a:t>
            </a:r>
            <a:br>
              <a:rPr lang="hu-HU" dirty="0"/>
            </a:b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Ma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91989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19" y="1271847"/>
            <a:ext cx="9756151" cy="305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4795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0" y="513696"/>
            <a:ext cx="7152311" cy="522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87813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45803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62" y="2224087"/>
            <a:ext cx="7839075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74225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582172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262" y="2952750"/>
            <a:ext cx="799147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09050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162" y="2405062"/>
            <a:ext cx="2733675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15613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2" y="2881312"/>
            <a:ext cx="1081087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7770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2" y="2881312"/>
            <a:ext cx="1081087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5664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2438400"/>
            <a:ext cx="1076325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527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2438400"/>
            <a:ext cx="1076325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68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946" y="1521229"/>
            <a:ext cx="7440514" cy="300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0218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312" y="2952750"/>
            <a:ext cx="947737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332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312" y="2952750"/>
            <a:ext cx="947737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8982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2" y="2257425"/>
            <a:ext cx="10429875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8664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911927" y="1504604"/>
            <a:ext cx="72320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hu-HU" b="1" dirty="0">
                <a:solidFill>
                  <a:srgbClr val="0C3352"/>
                </a:solidFill>
                <a:latin typeface="Helvetica Neue"/>
              </a:rPr>
              <a:t>Tirisztor</a:t>
            </a:r>
          </a:p>
          <a:p>
            <a:pPr fontAlgn="base"/>
            <a:r>
              <a:rPr lang="hu-HU" dirty="0">
                <a:solidFill>
                  <a:srgbClr val="0C3352"/>
                </a:solidFill>
                <a:latin typeface="Helvetica Neue"/>
              </a:rPr>
              <a:t>A tirisztor felépítése megegyezik a négyrétegű dióda felépítésével azzal a különbséggel hogy egy további kivezetéssel, vezérlőelektródával rendelkezik. Két stabil üzemi állapotuk van:</a:t>
            </a:r>
            <a:endParaRPr lang="hu-HU" b="0" i="0" dirty="0">
              <a:solidFill>
                <a:srgbClr val="0C3352"/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618744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0C3352"/>
                </a:solidFill>
                <a:latin typeface="inherit"/>
              </a:rPr>
              <a:t>egy nagy és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0C3352"/>
                </a:solidFill>
                <a:latin typeface="inherit"/>
              </a:rPr>
              <a:t>egy kis ellenállású állapot</a:t>
            </a:r>
            <a:endParaRPr lang="hu-HU" b="0" i="0" dirty="0">
              <a:solidFill>
                <a:srgbClr val="0C3352"/>
              </a:solidFill>
              <a:effectLst/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389056484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048000" y="2413338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>
                <a:solidFill>
                  <a:srgbClr val="0C3352"/>
                </a:solidFill>
                <a:latin typeface="Helvetica Neue"/>
              </a:rPr>
              <a:t>Ezek között az átkapcsolás a vezérlőelektródán keresztül valósítható meg. A tirisztor tehát három elektródával ellátott négyrétegű félvezető eszköz, ami miatt tirisztortriódának is nevezik. Az elektródák elnevezése:</a:t>
            </a:r>
            <a:r>
              <a:rPr lang="hu-HU" dirty="0"/>
              <a:t/>
            </a:r>
            <a:br>
              <a:rPr lang="hu-HU" dirty="0"/>
            </a:br>
            <a:r>
              <a:rPr lang="hu-HU" dirty="0">
                <a:solidFill>
                  <a:srgbClr val="0C3352"/>
                </a:solidFill>
                <a:latin typeface="Helvetica Neue"/>
              </a:rPr>
              <a:t>• anód(A),</a:t>
            </a:r>
            <a:r>
              <a:rPr lang="hu-HU" dirty="0"/>
              <a:t/>
            </a:r>
            <a:br>
              <a:rPr lang="hu-HU" dirty="0"/>
            </a:br>
            <a:r>
              <a:rPr lang="hu-HU" dirty="0">
                <a:solidFill>
                  <a:srgbClr val="0C3352"/>
                </a:solidFill>
                <a:latin typeface="Helvetica Neue"/>
              </a:rPr>
              <a:t>• katód (K),</a:t>
            </a:r>
            <a:r>
              <a:rPr lang="hu-HU" dirty="0"/>
              <a:t/>
            </a:r>
            <a:br>
              <a:rPr lang="hu-HU" dirty="0"/>
            </a:br>
            <a:r>
              <a:rPr lang="hu-HU" dirty="0">
                <a:solidFill>
                  <a:srgbClr val="0C3352"/>
                </a:solidFill>
                <a:latin typeface="Helvetica Neue"/>
              </a:rPr>
              <a:t>• és a vezérlőelektróda, vagy kapu ( G).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1635907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Áramköri jelölés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992" y="1319457"/>
            <a:ext cx="7549053" cy="425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74994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tirisztor felépítése, N vezérelt, P vezére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149" y="1496923"/>
            <a:ext cx="5410431" cy="499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697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irisztor katalógus adat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36" y="415635"/>
            <a:ext cx="6598977" cy="572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12488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irisztor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193" y="152331"/>
            <a:ext cx="7092719" cy="68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365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92" y="1271848"/>
            <a:ext cx="8700281" cy="255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687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anzisztoros helyettesítő kapcsolá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095" y="2498609"/>
            <a:ext cx="523875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13525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22" y="2585259"/>
            <a:ext cx="8484368" cy="127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2148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64" y="92121"/>
            <a:ext cx="6716423" cy="530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8895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18" y="2643447"/>
            <a:ext cx="8857857" cy="126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7483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12" y="2905125"/>
            <a:ext cx="696277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1699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12" y="2905125"/>
            <a:ext cx="696277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55745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75" y="2728912"/>
            <a:ext cx="7105650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1954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37" y="1614487"/>
            <a:ext cx="5800725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4052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537" y="2881312"/>
            <a:ext cx="66389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011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25" y="2619375"/>
            <a:ext cx="668655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94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390" y="1604356"/>
            <a:ext cx="8149290" cy="281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6843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425" y="2590800"/>
            <a:ext cx="691515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8218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187" y="2390775"/>
            <a:ext cx="5381625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3084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487" y="2595562"/>
            <a:ext cx="820102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5126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2952750"/>
            <a:ext cx="57340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46003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25" y="2952750"/>
            <a:ext cx="82867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56469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76" y="1105594"/>
            <a:ext cx="6890262" cy="330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3331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2952750"/>
            <a:ext cx="78486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0567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6" y="2668385"/>
            <a:ext cx="10112439" cy="128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1130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687" y="2233612"/>
            <a:ext cx="423862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3071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071" y="2302625"/>
            <a:ext cx="6618841" cy="160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53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1" y="2535382"/>
            <a:ext cx="10081806" cy="126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3445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11" y="74815"/>
            <a:ext cx="10641859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2185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70" y="1138844"/>
            <a:ext cx="9818628" cy="463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75583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5" y="2952750"/>
            <a:ext cx="86677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6246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50" y="2857500"/>
            <a:ext cx="84963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72714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25" y="914400"/>
            <a:ext cx="211455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42314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2824162"/>
            <a:ext cx="10877550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5725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75" y="2824162"/>
            <a:ext cx="7639050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5808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312" y="2143125"/>
            <a:ext cx="6429375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1896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662" y="2938462"/>
            <a:ext cx="8448675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89489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976437"/>
            <a:ext cx="8839200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96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247" y="1692927"/>
            <a:ext cx="6695295" cy="398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5496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081087"/>
            <a:ext cx="2133600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08490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2847975"/>
            <a:ext cx="1074420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5483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2847975"/>
            <a:ext cx="1074420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6085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787" y="2119312"/>
            <a:ext cx="568642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44900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2" y="2847975"/>
            <a:ext cx="10810875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5837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687" y="2586037"/>
            <a:ext cx="72866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0396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95525"/>
            <a:ext cx="1082040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21525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" y="2776537"/>
            <a:ext cx="1069657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2705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2057400"/>
            <a:ext cx="1076325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8137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" y="1695450"/>
            <a:ext cx="10925175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72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664" y="1130531"/>
            <a:ext cx="8962303" cy="407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4324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114425"/>
            <a:ext cx="109347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4279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" y="2286000"/>
            <a:ext cx="1068705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56226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1066800"/>
            <a:ext cx="106299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2827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804987"/>
            <a:ext cx="1074420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10572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>
                <a:solidFill>
                  <a:srgbClr val="202122"/>
                </a:solidFill>
                <a:latin typeface="Arial" panose="020B0604020202020204" pitchFamily="34" charset="0"/>
              </a:rPr>
              <a:t>Az </a:t>
            </a:r>
            <a:r>
              <a:rPr lang="hu-HU" b="1" dirty="0">
                <a:solidFill>
                  <a:srgbClr val="202122"/>
                </a:solidFill>
                <a:latin typeface="Arial" panose="020B0604020202020204" pitchFamily="34" charset="0"/>
              </a:rPr>
              <a:t>alagútdióda</a:t>
            </a:r>
            <a:r>
              <a:rPr lang="hu-HU" dirty="0">
                <a:solidFill>
                  <a:srgbClr val="202122"/>
                </a:solidFill>
                <a:latin typeface="Arial" panose="020B0604020202020204" pitchFamily="34" charset="0"/>
              </a:rPr>
              <a:t>, vagy más néven </a:t>
            </a:r>
            <a:r>
              <a:rPr lang="hu-HU" b="1" dirty="0" err="1">
                <a:solidFill>
                  <a:srgbClr val="202122"/>
                </a:solidFill>
                <a:latin typeface="Arial" panose="020B0604020202020204" pitchFamily="34" charset="0"/>
              </a:rPr>
              <a:t>Esaki</a:t>
            </a:r>
            <a:r>
              <a:rPr lang="hu-HU" b="1" dirty="0">
                <a:solidFill>
                  <a:srgbClr val="202122"/>
                </a:solidFill>
                <a:latin typeface="Arial" panose="020B0604020202020204" pitchFamily="34" charset="0"/>
              </a:rPr>
              <a:t>-dióda</a:t>
            </a:r>
            <a:r>
              <a:rPr lang="hu-HU" dirty="0">
                <a:solidFill>
                  <a:srgbClr val="202122"/>
                </a:solidFill>
                <a:latin typeface="Arial" panose="020B0604020202020204" pitchFamily="34" charset="0"/>
              </a:rPr>
              <a:t> egy </a:t>
            </a:r>
            <a:r>
              <a:rPr lang="hu-HU" dirty="0">
                <a:solidFill>
                  <a:srgbClr val="0645AD"/>
                </a:solidFill>
                <a:latin typeface="Arial" panose="020B0604020202020204" pitchFamily="34" charset="0"/>
                <a:hlinkClick r:id="rId2" tooltip="Félvezető"/>
              </a:rPr>
              <a:t>félvezető</a:t>
            </a:r>
            <a:r>
              <a:rPr lang="hu-HU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hu-HU" dirty="0">
                <a:solidFill>
                  <a:srgbClr val="0645AD"/>
                </a:solidFill>
                <a:latin typeface="Arial" panose="020B0604020202020204" pitchFamily="34" charset="0"/>
                <a:hlinkClick r:id="rId3" tooltip="Dióda"/>
              </a:rPr>
              <a:t>dióda</a:t>
            </a:r>
            <a:r>
              <a:rPr lang="hu-HU" dirty="0">
                <a:solidFill>
                  <a:srgbClr val="202122"/>
                </a:solidFill>
                <a:latin typeface="Arial" panose="020B0604020202020204" pitchFamily="34" charset="0"/>
              </a:rPr>
              <a:t>, mely a </a:t>
            </a:r>
            <a:r>
              <a:rPr lang="hu-HU" dirty="0">
                <a:solidFill>
                  <a:srgbClr val="0645AD"/>
                </a:solidFill>
                <a:latin typeface="Arial" panose="020B0604020202020204" pitchFamily="34" charset="0"/>
                <a:hlinkClick r:id="rId4" tooltip="Kvantummechanika"/>
              </a:rPr>
              <a:t>kvantummechanikából</a:t>
            </a:r>
            <a:r>
              <a:rPr lang="hu-HU" dirty="0">
                <a:solidFill>
                  <a:srgbClr val="202122"/>
                </a:solidFill>
                <a:latin typeface="Arial" panose="020B0604020202020204" pitchFamily="34" charset="0"/>
              </a:rPr>
              <a:t> ismert </a:t>
            </a:r>
            <a:r>
              <a:rPr lang="hu-HU" dirty="0">
                <a:solidFill>
                  <a:srgbClr val="0645AD"/>
                </a:solidFill>
                <a:latin typeface="Arial" panose="020B0604020202020204" pitchFamily="34" charset="0"/>
                <a:hlinkClick r:id="rId5" tooltip="Alagúthatás"/>
              </a:rPr>
              <a:t>alagúthatás</a:t>
            </a:r>
            <a:r>
              <a:rPr lang="hu-HU" dirty="0">
                <a:solidFill>
                  <a:srgbClr val="202122"/>
                </a:solidFill>
                <a:latin typeface="Arial" panose="020B0604020202020204" pitchFamily="34" charset="0"/>
              </a:rPr>
              <a:t> alapján működik.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76965464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2128837"/>
            <a:ext cx="2857500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13471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437" y="2224087"/>
            <a:ext cx="8239125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3610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1952625"/>
            <a:ext cx="264795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71731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087" y="2952750"/>
            <a:ext cx="850582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300270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612" y="2243137"/>
            <a:ext cx="2390775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5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87" y="2952750"/>
            <a:ext cx="1048702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1440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7" y="2686050"/>
            <a:ext cx="10982325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0894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87" y="1852612"/>
            <a:ext cx="858202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05761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562" y="1885950"/>
            <a:ext cx="2428875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871804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12" y="2205037"/>
            <a:ext cx="8258175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89547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075" y="2319337"/>
            <a:ext cx="2609850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60509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50" y="2200275"/>
            <a:ext cx="232410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9419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50" y="2200275"/>
            <a:ext cx="232410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67694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75" y="1928812"/>
            <a:ext cx="923925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385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7" y="2733675"/>
            <a:ext cx="10868025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55620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2" y="2481262"/>
            <a:ext cx="10429875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26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2443162"/>
            <a:ext cx="10801350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918834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" y="1881187"/>
            <a:ext cx="10620375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58141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337" y="2671762"/>
            <a:ext cx="8315325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0367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471737"/>
            <a:ext cx="2286000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31360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862" y="1538287"/>
            <a:ext cx="220027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7895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037" y="2781300"/>
            <a:ext cx="8543925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631691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2619375"/>
            <a:ext cx="1087755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701807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237" y="1776412"/>
            <a:ext cx="2295525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59773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687" y="1819275"/>
            <a:ext cx="5762625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37537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037" y="1847850"/>
            <a:ext cx="8543925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69855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87" y="2571750"/>
            <a:ext cx="1071562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09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7" y="2300287"/>
            <a:ext cx="10791825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73158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662" y="2924175"/>
            <a:ext cx="8448675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516339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0" y="2224087"/>
            <a:ext cx="236220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1475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7" y="2214562"/>
            <a:ext cx="1102042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23710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1423987"/>
            <a:ext cx="11068050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93959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1800225"/>
            <a:ext cx="110871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09029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2" y="2476500"/>
            <a:ext cx="1103947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99843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1295400"/>
            <a:ext cx="1106805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93800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25" y="2114550"/>
            <a:ext cx="211455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30095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357437"/>
            <a:ext cx="21336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0343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25" y="1852612"/>
            <a:ext cx="211455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66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04" y="590204"/>
            <a:ext cx="9166577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15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7" y="2428875"/>
            <a:ext cx="10791825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915897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487" y="2952750"/>
            <a:ext cx="820102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84094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12" y="2952750"/>
            <a:ext cx="856297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63428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75" y="2728912"/>
            <a:ext cx="7639050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43245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" y="2500312"/>
            <a:ext cx="10753725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175607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" y="2500312"/>
            <a:ext cx="10753725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798616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7" y="1590675"/>
            <a:ext cx="10829925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1409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275" y="1223962"/>
            <a:ext cx="6267450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75729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647700"/>
            <a:ext cx="6324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48353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5" y="1095375"/>
            <a:ext cx="619125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29234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25" y="2314575"/>
            <a:ext cx="653415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4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167" y="1016037"/>
            <a:ext cx="3321887" cy="478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65368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737" y="2786062"/>
            <a:ext cx="648652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96044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737" y="2495550"/>
            <a:ext cx="6486525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17606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2900362"/>
            <a:ext cx="6477000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565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212" y="2195512"/>
            <a:ext cx="6505575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75435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5" y="2390775"/>
            <a:ext cx="6381750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87446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562" y="2428875"/>
            <a:ext cx="6238875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53457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25" y="1062037"/>
            <a:ext cx="6457950" cy="47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84279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787" y="1533525"/>
            <a:ext cx="6448425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296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25" y="2719387"/>
            <a:ext cx="6457950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81034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787" y="2919412"/>
            <a:ext cx="644842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727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5" y="2952750"/>
            <a:ext cx="103441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24586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175" y="1519237"/>
            <a:ext cx="6343650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34416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2614612"/>
            <a:ext cx="6562725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93109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887" y="1166812"/>
            <a:ext cx="6372225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5001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887" y="1166812"/>
            <a:ext cx="6372225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920598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887" y="1166812"/>
            <a:ext cx="6372225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10783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328737"/>
            <a:ext cx="228600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94818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87" y="2095500"/>
            <a:ext cx="263842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095952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212" y="2881312"/>
            <a:ext cx="802957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312488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2609850"/>
            <a:ext cx="264795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03207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75" y="2938462"/>
            <a:ext cx="8096250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55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62" y="2686050"/>
            <a:ext cx="10734675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83911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75" y="2938462"/>
            <a:ext cx="8096250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97522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87" y="2614612"/>
            <a:ext cx="10334625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30495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37" y="2647950"/>
            <a:ext cx="10677525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87189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075" y="2319337"/>
            <a:ext cx="3371850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22199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6699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19" y="2801389"/>
            <a:ext cx="9758131" cy="110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05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971" y="836627"/>
            <a:ext cx="3745230" cy="480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9748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22" y="1862052"/>
            <a:ext cx="7717866" cy="241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882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02" y="2842953"/>
            <a:ext cx="10346773" cy="106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97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76" y="552611"/>
            <a:ext cx="5955462" cy="447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287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635" y="1271847"/>
            <a:ext cx="5986115" cy="283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20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589" y="696764"/>
            <a:ext cx="4265295" cy="565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218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60" y="2909455"/>
            <a:ext cx="11073240" cy="99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0123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2" y="2333625"/>
            <a:ext cx="10848975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1227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49" y="1546167"/>
            <a:ext cx="10535146" cy="134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554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895" y="1009810"/>
            <a:ext cx="5154843" cy="400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524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299" y="938201"/>
            <a:ext cx="5767214" cy="331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542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851" y="335269"/>
            <a:ext cx="8345978" cy="550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8188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008" y="-12903"/>
            <a:ext cx="7049192" cy="684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3665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05" y="1986743"/>
            <a:ext cx="9499145" cy="260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838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18" y="-127776"/>
            <a:ext cx="6716684" cy="663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1971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19" y="2244436"/>
            <a:ext cx="9031544" cy="178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3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715" y="822960"/>
            <a:ext cx="6444901" cy="456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039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446" y="375916"/>
            <a:ext cx="6542117" cy="578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887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184" y="1753986"/>
            <a:ext cx="8773330" cy="139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3204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77" y="1837114"/>
            <a:ext cx="9431836" cy="29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0051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" y="2867025"/>
            <a:ext cx="10391775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60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687" y="298276"/>
            <a:ext cx="7165571" cy="587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177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5" y="2714625"/>
            <a:ext cx="8667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426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687" y="889462"/>
            <a:ext cx="8780973" cy="508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426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02" y="2136371"/>
            <a:ext cx="11237873" cy="176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520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811" y="154746"/>
            <a:ext cx="7356764" cy="622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9136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22" y="2419004"/>
            <a:ext cx="8293253" cy="148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03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890" y="2036618"/>
            <a:ext cx="7668748" cy="192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903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65" y="103277"/>
            <a:ext cx="7007630" cy="629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830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952750"/>
            <a:ext cx="79248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658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32" y="1246909"/>
            <a:ext cx="6986605" cy="316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665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3" y="2286001"/>
            <a:ext cx="8056997" cy="185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421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7" y="2166937"/>
            <a:ext cx="10868025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013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952750"/>
            <a:ext cx="79248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9975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794" y="1376603"/>
            <a:ext cx="6700144" cy="303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596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34" y="1853739"/>
            <a:ext cx="8743886" cy="201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521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7" y="2166937"/>
            <a:ext cx="10868025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2614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87" y="2771775"/>
            <a:ext cx="10715625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79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7" y="2219325"/>
            <a:ext cx="10601325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860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61" y="2443942"/>
            <a:ext cx="10085101" cy="170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995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70" y="2186247"/>
            <a:ext cx="10036043" cy="170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688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62" y="2952750"/>
            <a:ext cx="1088707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190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46" y="1903615"/>
            <a:ext cx="8529979" cy="241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3364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527" y="305265"/>
            <a:ext cx="5237018" cy="581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4123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037" y="1123950"/>
            <a:ext cx="8543925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756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587" y="957262"/>
            <a:ext cx="8124825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472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1" y="2718262"/>
            <a:ext cx="9970699" cy="118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271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10" y="361275"/>
            <a:ext cx="7373178" cy="574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576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0" y="1612669"/>
            <a:ext cx="9459348" cy="305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34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7" y="2152650"/>
            <a:ext cx="10868025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917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2" y="2593572"/>
            <a:ext cx="10074386" cy="140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3482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09" y="2726575"/>
            <a:ext cx="9959804" cy="117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493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92" y="1920241"/>
            <a:ext cx="10074386" cy="140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006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87" y="2952750"/>
            <a:ext cx="804862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51746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7" y="1986742"/>
            <a:ext cx="8281188" cy="221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38037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567" y="137072"/>
            <a:ext cx="6577668" cy="595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134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6" y="2668385"/>
            <a:ext cx="9897344" cy="134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4964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0" y="2460567"/>
            <a:ext cx="10626255" cy="169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396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1191120"/>
            <a:ext cx="5061412" cy="338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432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982" y="171741"/>
            <a:ext cx="4156363" cy="618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77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612" y="1985962"/>
            <a:ext cx="848677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2605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75" y="2519362"/>
            <a:ext cx="8782050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6061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025" y="2952750"/>
            <a:ext cx="79819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9444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952750"/>
            <a:ext cx="92964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1566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75" y="2919412"/>
            <a:ext cx="9544050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0774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05" y="978340"/>
            <a:ext cx="5996507" cy="361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3555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362" y="2952750"/>
            <a:ext cx="486727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7729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0654"/>
            <a:ext cx="12192000" cy="91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8361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25" y="1138237"/>
            <a:ext cx="5162550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5518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262" y="2452687"/>
            <a:ext cx="2657475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3485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301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1633537"/>
            <a:ext cx="103060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0060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75" y="1885950"/>
            <a:ext cx="611505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661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60" y="2036619"/>
            <a:ext cx="8915840" cy="210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361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62" y="1881187"/>
            <a:ext cx="5934075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2911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62" y="1295400"/>
            <a:ext cx="5934075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4093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13" y="2585258"/>
            <a:ext cx="8249950" cy="131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8971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767" y="606829"/>
            <a:ext cx="7320033" cy="475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75861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18" y="798022"/>
            <a:ext cx="8483982" cy="402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7446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20" y="1296785"/>
            <a:ext cx="8352355" cy="335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3211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92" y="1596044"/>
            <a:ext cx="8359745" cy="286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6063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22" y="1579418"/>
            <a:ext cx="8408315" cy="287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364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66</Words>
  <Application>Microsoft Office PowerPoint</Application>
  <PresentationFormat>Szélesvásznú</PresentationFormat>
  <Paragraphs>8</Paragraphs>
  <Slides>234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234</vt:i4>
      </vt:variant>
    </vt:vector>
  </HeadingPairs>
  <TitlesOfParts>
    <vt:vector size="240" baseType="lpstr">
      <vt:lpstr>Arial</vt:lpstr>
      <vt:lpstr>Calibri</vt:lpstr>
      <vt:lpstr>Calibri Light</vt:lpstr>
      <vt:lpstr>Helvetica Neue</vt:lpstr>
      <vt:lpstr>inherit</vt:lpstr>
      <vt:lpstr>Office-téma</vt:lpstr>
      <vt:lpstr>Tekercs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Tekercs</dc:title>
  <dc:creator>Windows-felhasználó</dc:creator>
  <cp:lastModifiedBy>Windows-felhasználó</cp:lastModifiedBy>
  <cp:revision>11</cp:revision>
  <dcterms:created xsi:type="dcterms:W3CDTF">2021-02-10T07:52:28Z</dcterms:created>
  <dcterms:modified xsi:type="dcterms:W3CDTF">2021-02-21T10:17:02Z</dcterms:modified>
</cp:coreProperties>
</file>