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279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257" r:id="rId32"/>
    <p:sldId id="258" r:id="rId33"/>
    <p:sldId id="259" r:id="rId34"/>
    <p:sldId id="260" r:id="rId35"/>
    <p:sldId id="261" r:id="rId36"/>
    <p:sldId id="262" r:id="rId37"/>
    <p:sldId id="263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80" r:id="rId51"/>
    <p:sldId id="276" r:id="rId52"/>
    <p:sldId id="281" r:id="rId53"/>
    <p:sldId id="282" r:id="rId54"/>
    <p:sldId id="283" r:id="rId55"/>
    <p:sldId id="284" r:id="rId56"/>
    <p:sldId id="285" r:id="rId57"/>
    <p:sldId id="286" r:id="rId58"/>
    <p:sldId id="287" r:id="rId59"/>
    <p:sldId id="288" r:id="rId60"/>
    <p:sldId id="289" r:id="rId61"/>
    <p:sldId id="290" r:id="rId62"/>
    <p:sldId id="291" r:id="rId63"/>
    <p:sldId id="292" r:id="rId64"/>
    <p:sldId id="293" r:id="rId65"/>
    <p:sldId id="294" r:id="rId66"/>
    <p:sldId id="277" r:id="rId67"/>
    <p:sldId id="278" r:id="rId6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420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524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489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946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839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851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297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999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854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732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361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05CB-4CCE-44C2-8C3D-A77D508988C8}" type="datetimeFigureOut">
              <a:rPr lang="hu-HU" smtClean="0"/>
              <a:t>2021.11.02.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1AB4C-C5CF-4E16-9C37-98F8739BC0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532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Mérleg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Számvitel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9699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1363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A. Befektetett eszközök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I. Immateriális javak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Azok a forgalomképes nem anyagi jellegű eszközök, amelyek közvetlenül és tartósan, egy éven túl szolgálják a vállalkozási tevékenységet.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21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Alapítás- átszervezés aktivált értéke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 vállalkozás alapításával, bővítésével, átalakításával kapcsolatos külső vállalkozás által számlázott, vagy saját tevékenység során felmerült olyan közvetlen önköltségbe tartozó költségek, amelyek a tevékenység során várhatóan a bevételekben megtérülnek.(aktiválása csak lehetőség) Ha az alapítás- átszervezés költsége aktiválásra kerül, akkor az alapítás-átszervezés mérlegértéke lekötött tartaléknak minősül, és így a még le nem írt érték osztalékfizetési korlátot jelent.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Cégbírósági bejegyzés költségei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Ügyvédi díjak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Vagyonértékelés összege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48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Kísérleti fejlesztés aktivált értéke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 vállalkozás kutatási, kísérleti, fejlesztési tevékenységének költségei, amelyek az 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árbevételben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megtérülnek: számlázott és saját tevékenységben felmerülő közvetlen önköltségbe tartozó költségek, illetve olyan költségek, amelyek aktiválható termékben nem vehetők figyelembe, mert a létrehozott termék piaci árát meghaladják. (aktiválása csak lehetőség) Ha a kísérleti fejlesztés költsége aktiválásra kerül, akkor a kísérleti fejlesztés mérlegértéke lekötött tartaléknak minősül, és így a még le nem írt érték osztalékfizetési korlátot jelent.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64320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Vagyoni értékű jogok: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valamely vagyontárgy használati jogát jelenti. A tulajdonos lemond a vagyontárgy használati jogáról, de a tulajdonjogot megtartja. Azok a megszerzett jogok, amelyek nem kapcsolódnak ingatlanhoz, nem tartoznak a szellemi termékek közé.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Bérleti jog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Használati jog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Vagyonkezelői jog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Szellemi termékek felhasználási joga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Játékjog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Márkanév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Koncessziós jog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Licencek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Ingatlanhoz nem kapcsolódó egyéb jogok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7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Szellemi termékek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szellemi alkotások, létrejöttükben meghatározó a szellemi munka értéke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Találmány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Gyártási eljárás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Know-how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Szoftver termékek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Védjegy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Iparjogvédelemben részesülő szabadalom és ipari minta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137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Üzleti vagy cégérték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egy megvásárolt cégért fizetett ellenérték és annak saját tőke értéke közötti különbözet. Az immateriális javak között csak pozitív üzleti vagy cégérték mutatható ki, negatív üzleti vagy cégérték nem. Utóbbi összeget - passzív időbeli elhatárolásként - el kell határolni, amely majd feloldással az egyéb bevételek között elszámolásra kerül.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549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Immateriális javakra adott előleg: 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szállítónak ilyen címen átadott összeg, amely összeg a levonható előzetesen felszámított általános forgalmi adót nem tartalmazza.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2540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 Immateriális javak értékhelyesbítése: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vagyoni értékű jogok és a szellemi termékek piaci értéken való értékelésének lehetősége, amennyiben a mérlegkészítéskor érvényes piaci értékük magasabb a könyv szerinti értéküknél.  Az elszámolásnak eredményhatása nem lehet. Az értékhelyesbítés forrása az értékelési tartalék.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0891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II. Tárgyi eszközök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Azok az anyagi jellegű eszközök, amelyek tartósan, egy éven túl szolgálják a vállalkozás tevékenységét.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Ingatlanok és a kapcsolódó vagyoni értékű jogok: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Termőföld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Telek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Ültetvény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Erdő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Építmény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Épület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Közüzemi hozzájárulások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539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Műszaki berendezések, gépek, járművek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amelyek közvetlenül szolgálják a vállalkozási tevékenységet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Műszerek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Szállítóeszközök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Szerszámok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29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143910" y="3244334"/>
            <a:ext cx="5904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Egyszerűsített éves beszámoló mérlege (kétoldalú)  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1703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Egyéb berendezések, felszerelések, járművek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amelyek közvetetten szolgálják a vállalkozási tevékenységet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Irodai berendezések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Számítástechnikai eszközök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Járművek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602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Tenyészállatok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  Beruházások, felújítások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Beruházások: üzembe nem helyezett tárgyi eszközök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Felújítások: felújítás alatt álló tárgyi eszközökre fordított ráfordítások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Beruházásokra adott előleg: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szállítónak ilyen címen átadott összeg, amely összeg a levonható előzetesen felszámított általános forgalmi adót nem tartalmazza.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93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 Tárgyi eszközök értékhelyesbítése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tárgyi eszközök piaci értéken való értékelésének lehetősége, amennyiben a mérlegkészítéskor érvényes piaci értékük magasabb a könyv szerinti értéküknél.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0284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III. Befektetett pénzügyi eszközök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Olyan eszközök, amelyeket a vállalkozás azért fektetett be más vállalkozásba, vagy azért engedett át más vállalkozásnak, hogy tartós jövedelmet szerezzen, vagy befolyásolási, irányítási, ellenőrzési lehetőségre tegyen szert.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Részesedések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azok a pénzügyi befektetések, amelyeket azért vásároltak, hogy osztalékra tegyenek szert, vagy más vállalkozásban befolyásolási lehetőséget érjenek 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Részvény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Törzsbetét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Üzletrész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Vagyoni betét 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760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47434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Értékpapírok: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amelyeket pénzügyi befektetésként vettek nyilvántartásba és 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futamidejük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évnél hosszabb. A tulajdonosok célja ezen értékpapírok megvásárlásával az, hogy hosszabb időtávlatban folyamatosan kamatra, osztalékra, árfolyamnyereségre tegyen szert.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Adott kölcsön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amelyeket a vállalkozás egy évnél hosszabb futamidőre nyújtott, adott kölcsön dolgozóknak, magánszemélynek, más vállalkozásoknak, és amelynek törlesztésére egy éven belül nem kerül sor. A kölcsönt a vállalkozásnak abból a szempontból kell minősítenie, hogy a kölcsönbe vevő a vállalkozással milyen részesedési viszonyban, milyen gazdasági, társasági kapcsolatban áll.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Befektetett pénzügyi eszközök értékhelyesbítése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 tartós részesedések piaci értéken való értékelésének lehetősége, amennyiben a mérlegkészítéskor érvényes piaci értékük magasabb a könyv szerinti értéküknél.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Befektetett pénzügyi eszközök értékelési különbözete: Az eszköz valós értéke és bekerülési értéke közötti különbözet, amennyiben a vállalkozás a pénzügyi instrumentumait valós értéken értékeli. (59./A.§ )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363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Csoportjai: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   Tartós részesedések kapcsolt vállalkozásban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   Tartósan adott kölcsön kapcsolt vállalkozásban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    Egyéb tartós részesedések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    Tartósan adott kölcsön egyéb részesedési viszonyban álló vállalkozásban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    Egyéb tartósan adott kölcsön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    Tartós hitelviszonyt megtestesítő értékpapírok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    Befektetett pénzügyi eszközök értékhelyesbítése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    Befektetett pénzügyi eszközök értékelési különbözete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36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Kapcsolt vállalkozásnak 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nevezzük az anya, a leány, a közös vezetésű, és a társult vállalkozást.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Egyéb részesedési viszonyban levő vállalkozás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amelyben az anyavállalat nem gyakorol mértékadó befolyást, nem rendelkezik a szavazatok 20 %-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ával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és nem leány, nem közös vezetésű, és nem társult vállalkozás.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30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Anyavállalat: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az a vállalkozás, amely egy másik vállalkozásban közvetlenül, vagy leányvállalatán keresztül közvetve meghatározó befolyást képes gyakorolni, mert az alábbi feltételek közül legalább eggyel rendelkezik: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rendelkezik a szavazatok többségével (50%-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meghaladóan)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más tulajdonosokkal kötött megállapodás alapján egyedül birtokolja a szavazatok többségét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társaság tulajdonosaként jogosult arra, hogy a felügyelő bizottság tagjainak többségét 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megválassza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vagy visszahívja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tulajdonosokkal kötött szerződés, vagy a létesítő okirat alapján gyakorol döntő irányítást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25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Leányvállalat: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Az a gazdasági társaság, amelyre az anyavállalat meghatározó befolyást gyakorol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Közös vezetésű vállalkozás: Az a gazdasági társaság, ahol egyrészt az anyavállalat, másrészt egy másik vállalkozás azonos arányban, paritásos alapon - legalább 33 %-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szavazati aránnyal - vesznek részt az irányításban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Társult vállalkozás: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Az a gazdasági társaság, ahol az anyavállalat jelentős részesedéssel bír, és mértékadó befolyást gyakorol a gazdasági társaság üzleti és pénzügyi politikájára. (Legalább a szavazatok 20 %-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ával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közvetlenül vagy közvetve rendelkezik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1930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70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881176" y="2306938"/>
            <a:ext cx="73818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A mérleg felépítése</a:t>
            </a:r>
            <a:endParaRPr kumimoji="0" lang="hu-HU" altLang="hu-H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://lengyelpiroska.hu/szamvitele/konyv/images/merleg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216" y="365302"/>
            <a:ext cx="7749372" cy="60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15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6436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612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B.  Forgóeszközök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I.  Készletek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vállalkozó tevékenységét közvetlenül, vagy közvetve szolgáló olyan eszközök,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amelyeket a rendszeres üzleti tevékenység keretében értékesítési céllal szereztek be, és azok a beszerzés és az értékesítés között változatlan állapotban maradnak (vásárolt készletek: áruk)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amelyek az értékesítést megelőzően a termelés, a feldolgozás valamely fázisában vannak, vagy már feldolgozott, elkészült állapotban értékesítésre várnak (saját termelésű készletek: befejezetlen termelés, félkész termékek, késztermékek)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amelyeket az értékesítendő termékek előállítása vagy a szolgáltatások nyújtása során fognak felhasználni (vásárolt készletek: anyagok)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664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 Anyagok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azok az eszközök, amelyek általában egy termelési, szolgáltató folyamatban vesznek részt, értékük átmegy az előállított termék, szolgáltatás értékébe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Nyers és alapanyagok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Segédanyagok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Üzem és fűtőanyagok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Fenntartási anyagok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Építési anyagok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Egy éven belül elhasználódó anyagi eszközök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Szerszámok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Munkaruha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Csomagolóanyagok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Irodaszerek, nyomtatványok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05168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  Befejezetlen termelés és félkész termékek: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termék a mérleg forduló napján még megmunkálás alatt áll, illetve félkész termékraktárban helyezték el.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6611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   Növendék, hízó és egyéb állatok: speciális készletek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82590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2220097" y="241333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Késztermékek: 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 eszköz a vállalkozáson belül valamennyi munkafolyamaton átment, további megmunkálást nem igényel. Az eszközt a késztermék raktárba bevételezték, a szabványoknak, mint késztermék megfelel, késztermékként értékesíthető.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05873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   Áruk: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azok az eszközök, amelyeket értékesítési céllal szereznek be, többnyire változatlan formában tovább értékesíthető vásárolt készletek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Kis-, és nagykereskedelmi áruk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Göngyölegek: csomagolási eszközök, többször is felhasználhatók, a termék védelmét szolgálják szállításkor.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Közvetített szolgáltatások: A gazdálkodó (közvetítő) vevője és nyújtója is a szolgáltatásnak.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kiskereskedelmi áruk közé tartozik még: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 úton levő áru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nem számlázott áru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bérmunkára adott áru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bizományba átadott áru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046820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  Készletekre adott előleg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 szállítónak ilyen címen átadott összeg, amely összeg a levonható előzetesen felszámított általános forgalmi adót nem tartalmazza.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69538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II. Követelések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Azok a különféle szállítási, vállalkozási, szolgáltatási és egyéb szerződésekből jogszerűen eredő, pénzértékben kifejezett fizetési igények, amelyek a vállalkozó által már teljesített, a másik fél által elfogadott, elismert termékértékesítéshez, szolgáltatás teljesítéséhez, valamint hitelviszonyt megtestesítő értékpapír, tulajdoni részesedést jelentő befektetés értékesítéséhez, kölcsönnyújtáshoz, előlegfizetéshez kapcsolódik.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6289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 Követelések áruszállításból és szolgáltatásból: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Az összes vevőkkel szembeni követelést jelenti. Jelenti mindazon, a vállalkozó által teljesített, vevők által elismert, termékértékesítésből és szolgáltatásnyújtásból származó követelést, amely nem tartozik a kapcsolt vállalkozással, illetve egyéb részesedési viszonyban levő vállalkozással szembeni követelések közé. Alapbizonylata a vevő által elfogadott számla.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 Követelések kapcsolt vállalkozással szemben: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Jelenti azokat a követeléseket, amelyeknél az adós kapcsolt vállalkozás, és a követelés nem tartozik a pénzkölcsönök közé.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97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Éves beszámoló mérlege (kétoldalú)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(a bemutatott séma a két-két értékoszlopot nem tartalmazza)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131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Követelés egyéb részesedési viszonyban levő vállalkozással szemben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 követelés egyéb részesedési viszonyban lévő adóssal szemben áll fenn, és nem tartozik a pénzkölcsönök közé.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Váltókövetelések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Vevőkövetelés, vagy pénz ellenében kapott fizetési ígérvény. A váltó egy későbbi időpontban esedékes fizetést megtestesítő fizetési ígérvény, vagy fizetési felszólítás. A váltó szólhat belföldi, vagy külföldi pénzértékre egyaránt.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465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  Egyéb követelés: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munkavállalókkal szembeni követelések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ÁFA követelés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költségvetési kiutalási igények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rövid lejáratú kölcsönadott pénzeszközök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különféle egyéb követelések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   Követelések értékelési különbözete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61375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1363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   Származékos ügyletek pozitív értékelési különbözete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Követelésnek minősülnek az alábbi tételek, de a mérlegben nem a követelések között szerepelnek: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tartósan adott kölcsön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adott előleg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jegyzett, de még be nem fizetett tőke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083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III. Értékpapírok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Azok az értékpapírok, amelyeket a vállalkozás várhatóan egy évnél rövidebb ideig tart meg, forgatási célból, átmeneti, nem tartós befektetésként vásárolt meg, amelyek tulajdoni részesedést jelentő, illetve hitelviszonyt megtestesítő értékpapírok. Szabadon átruházhatók (kivéve a névre szólókat), azaz forgalomképesek.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31024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Részesedések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Részvények, részjegyek, vagyonjegyek, befektetési jegyek; tagsági, vagy tulajdonosi jogviszonyt fejeznek ki, mert a kibocsátó azért vállal kötelezettséget, hogy az értékpapír birtokosának meghatározott vagyoni és egyéb jogokat biztosít.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9170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Hitelviszonyt megtestesítő értékpapírok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Kötvények, kincstárjegyek, letéti jegyek, pénztárjegy, jelzáloglevél, közraktárjegy, kárpótlási jegy ; hitelezési jogviszonyokat fejeznek ki, mert az adós arra vállal kötelezettséget, hogy az értékpapírok névértékét, és annak meghatározott módon számított kamatát, vagy más hozamát - illetve az ezen kívül még vállalt szolgáltatásokat - a hitelezőnek, vagy az értékpapír megvásárlójának az előre kikötött időpontban és feltételekkel megfizeti.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1459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Saját részvények, saját üzletrészek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vállalkozó által 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visszavásárolt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tulajdoni részesedést jelentő saját befektetések.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Csoportjai: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   Részesedés kapcsolt vállalkozásban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   Egyéb részesedés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    Saját részvények, saját üzletrészek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    Forgatási célú hitelviszonyt megtestesítő értékpapírok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    Értékpapírok értékelési különbözete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67895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IV. Pénzeszközök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pénzeszközök fogalomkörébe a készpénz, az elektronikus pénzeszközök, és a csekkek, továbbá a bankbetétek tartoznak, tehát a készpénz és a készpénzt helyettesítő eszközök.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 Pénztár, csekk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Forintpénztár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Valutapénztár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8346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 Bankbetétek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Elszámolási betétszámla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Elkülönített betétszámla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Deviza betétszámla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320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58847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C. Aktív időbeli elhatárolások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beszámolási időszak valós eredményének megállapítása érdekében végzett korrekciós elszámolások során keletkezik. A több évet érintő gazdasági események eredményt befolyásoló hatásának az egyes évek között arányosnak kell lennie. A számviteli törvény alapján aktív időbeli elhatárolásként kell a mérlegben kimutatni a mérleg fordulónapja előtt felmerült, elszámolt olyan összegeket, amelyek költségként, ráfordításként, halasztott ráfordításként, csak a mérleg fordulónapja utáni időszakra számolhatók el, illetve olyan járó bevételeket (például kamat bevétel), amelyek csak a mérleg fordulónapja után esedékesek, de az elszámolási - a mérleggel lezárt - időszakot illetik meg. Az aktív időbeli elhatárolások elszámolásával a vállalkozás eredménye növekszik.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Csoportjai: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Bevételek aktív időbeli elhatárolása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Költségek, ráfordítások aktív időbeli elhatárolása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Halasztott ráfordítások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62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http://lengyelpiroska.hu/szamvitele/konyv/images/merleg2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8" y="814388"/>
            <a:ext cx="6238875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1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/>
              <a:t>1. 3.  Saját tőke és Passzív időbeli elhatárolások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31171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D. Saját tőke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Szabadon felhasználható olyan saját forrás, amelyet a tulajdonos, tulajdonosok véglegesen átadtak a vállalkozásnak, vagy az adózott eredményből a vállalkozásban hagytak. A saját tőke a befektetett eszközök és a forgó eszközök tartós forrása. A saját tőke része az értékhelyesbítéssel azonos összegű értékelési tartalék is.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8226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Saját tőke elemei: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I. Jegyzett tőke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Részvénytársaságnál, korlátolt felelősségű társaságnál, egyéb cégbejegyzésre kötelezett társaságnál a cégbíróságon bejegyzett tőke, a létesítő okiratban meghatározott összegben, amely összegig a tulajdonosokat (a tagokat) felelősség terheli.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jegyzett tőke-változást, a cégjegyzékbe való bejegyzés alapján, a bejegyzés időpontjával kell a könyvviteli nyilvántartásokban rögzíteni. A cégbejegyzési kötelezettség alá nem tartozó vállalkozásoknál a jegyzett tőke a létesítő okiratban meghatározott, a tulajdonosok, tagok által tartósan rendelkezésre bocsátott - ténylegesen átadott - tőke.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6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II. Jegyzett, de még be nem fizetett tőke (-):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Alapításkor, a jegyzett tőke emelésekor a cégbíróságon bejegyzett tőkének a tulajdonosok által még be nem fizetett, rendelkezésre nem bocsátott összege, még nem működő vagyon.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53387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1363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III. Tőketartalék: 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tulajdonosok jegyzett tőkén felüli pénzátadása, jegyzett tőkeként a cégbíróságon be nem jegyeztetett tőkerész. A tulajdonosok bocsátják a vállalkozás rendelkezésére alapításkor, illetve a jegyzett tőke emelésekor. Részvénytársaságnál a részvények kibocsátáskori, illetve jegyzési ellenértéke és névértéke különbözetet kell a tőketartalékba helyezni. A jegyzett tőke emelésére is fordítható, de a jegyzett tőke a tőketartalékkal szemben le is szállítható.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72326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IV. Eredménytartalék: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Az eredménytartalék a saját tőke változó része. A vállalkozás adózott eredményét tartalmazza, a tárgy időszakot megelőző üzleti évek mérleg szerinti eredményének halmozott összege.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60138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V. Lekötött tartalék: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tőketartalékból, az eredménytartalékból lekötött összegeket és a kapott pótbefizetések összegét foglalja magába. Egyenlege csak pozitív lehet.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63178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VI. Értékelési tartalék: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Az értékhelyesbítés forrása, illetve a valós értékelés értékelési tartaléka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92350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VII. Mérleg szerinti eredmény: 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vállalkozás tárgyévi adózott eredménye, nyeresége, vagy vesztesége.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26989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E. Céltartalékok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céltartalékot a gazdálkodási év utáni évben várhatóan felmerülő költségek és kötelezettségek fedezésére képezik a vállalkozások az adózás előtti eredmény terhére. Tartalmát tekintve nem saját forrás, mert nem szabad rendelkezésű tartalék, csak meghatározott célra lehet felhasználni.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Céltartalék várható kötelezettségekre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Céltartalék jövőbeni költségekre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Egyéb céltartalék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94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lengyelpiroska.hu/szamvitele/konyv/images/merleg2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429" y="626505"/>
            <a:ext cx="6238875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9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-79653"/>
            <a:ext cx="6096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F. Kötelezettségek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kötelezettségek különféle szerződésekből jogszerűen eredő, pénzformában teljesítendő, elismert tartozások. Lejáratuk alapján lehetnek hosszú és rövid </a:t>
            </a:r>
            <a:r>
              <a:rPr lang="hu-H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futamidejűek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I. </a:t>
            </a:r>
            <a:r>
              <a:rPr lang="hu-H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Hátrasorolt</a:t>
            </a:r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kötelezettségek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Minden olyan kapott kölcsön, amelyet ténylegesen a vállalkozás rendelkezésére bocsátottak.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vonatkozó szerződés tartalmazza a kölcsönt nyújtó fél egyetértését arra, hogy az általa nyújtott kölcsön bevonható a vállalkozás adóssága rendezésébe.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kölcsönt nyújtó követelése a törlesztések sorrendjében a tulajdonosok előtti legutolsó helyen áll, azt a vállalkozás felszámolása, csődje esetén csak a többi hitelező kielégítése után kell kiegyenlíteni.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kölcsön visszafizetési határideje vagy meghatározatlan, vagy jövőbeni eseményektől függ.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Eredeti futamideje öt évet meghaladó lejáratú, törlesztése az eredeti lejárat, vagy a szerződésben kikötött felmondási idő előtt nem lehetséges.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743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47434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II. Hosszú lejáratú kötelezettségek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Azok a tartozások, amelyeknek futamideje egy évnél hosszabb. A mérlegbe történő beállításuknál ügyelni kell arra, hogy a fordulónapot követő, egy éven belül esedékes törlesztő részletüket a hosszú lejáratú kötelezettségekből levonásba kell helyezni, és azokat a rövid lejáratú kötelezettségek között kell kimutatni.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Hosszú lejáratra kapott kölcsönök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Átváltoztatható kötvények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Tartozások kötvénykibocsátásból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Beruházási és fejlesztési hitelek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Egyéb hosszú lejáratú hitelek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Tartós kötelezettségek kapcsolt vállalkozással szemben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 Tartós kötelezettségek egyéb részesedési viszonyban levő vállalkozással szemben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 Egyéb hosszú lejáratú kötelezettségek  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890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-1049149"/>
            <a:ext cx="6096000" cy="8956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III. Rövid lejáratú kötelezettségek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Azok a tartozások, amelyek futamideje egy évnél rövidebb. Itt kell szerepeltetni a hosszú lejáratú kötelezettségeknek azt a részét is, amelyet a szerződések alapján a fordulónapot követő egy éven belül törleszt a vállalkozás.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Rövid lejáratú kölcsönök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 más vállalkozóval, magánszeméllyel, szövetkezeti tagokkal, tehát nem pénzintézettel szembeni fennálló rövid lejáratú tartozások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 Rövid lejáratú hitelek: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Pénzintézettel szemben fennálló rövid lejáratú tartozások.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Vevőktől kapott előlegek: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teljesítés előtti pénzátutalásokat, fizetéseket kell előlegnek tekinteni. Lényegében vevőkkel szembeni kötelezettség.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Kötelezettségek áruszállításból és szolgáltatásból (szállítók):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vállalkozó szállítóval szembeni tartozásait jelenti, amíg a vállalkozó azt ki nem egyenlíti.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  Váltótartozások:</a:t>
            </a: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Jelenti a váltóval kiegyenlített tartozás összegét és a kamatát.</a:t>
            </a: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  Rövid lejáratú kötelezettségek kapcsolt vállalkozással szemben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  Rövid lejáratú kötelezettségek egyéb részesedési viszonyban levő vállalkozással szemben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  Egyéb rövid lejáratú kötelezettségek: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adótartozások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járuléktartozások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bértartozások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különféle egyéb tartozások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3194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97346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 Passzív időbeli elhatárolások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Több évet érintő bevétel arányos megosztásánál, valamint a tárgyévet terhelő, de nem számlázott költségek, ráfordítások elszámolásánál alkalmazott eredményt csökkentő korrekciós elszámolások.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számviteli törvény alapján passzív időbeli elhatárolásként kell kimutatni a mérleg fordulónapja előtt befolyt, elszámolt olyan bevételt, amely bevételként, csak a mérleg fordulónapja utáni időszakra számolható el, továbbá a mérleg fordulónapja előtti időszakot terhelő olyan költséget, ráfordítást, amely csak a mérleg fordulónapja utáni időszakban merül fel, kerül számlázásra.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Csoportjai: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 Bevételek passzív időbeli elhatárolása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 Költségek, ráfordítások passzív időbeli elhatárolása</a:t>
            </a:r>
          </a:p>
          <a:p>
            <a:pPr algn="just"/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  Halasztott bevételek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6660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Eszközök és Források közötti összegfüggés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Mivel nincs olyan eszköz, amelynek ne lenne forrása, ezért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ÖSSZES RSZKÖZ = ÖSSZES FORRÁS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MÉRLEGEGYEZŐSÉG ELVE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08308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208654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6985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8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76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Eszközök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/>
              <a:t>1.2. Forgóeszközök és Aktív időbeli elhatárolások</a:t>
            </a:r>
            <a:endParaRPr lang="hu-HU" dirty="0"/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79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1. Befektetett eszközök</a:t>
            </a: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hu-H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vállalkozás vagyonának (eszközeinek, forrásainak) csoportosítása a számviteli törvény által kötelezően előírt mérlegsémának megfelelő tagolásban</a:t>
            </a:r>
            <a:endParaRPr lang="hu-H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4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732</Words>
  <Application>Microsoft Office PowerPoint</Application>
  <PresentationFormat>Szélesvásznú</PresentationFormat>
  <Paragraphs>277</Paragraphs>
  <Slides>67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67</vt:i4>
      </vt:variant>
    </vt:vector>
  </HeadingPairs>
  <TitlesOfParts>
    <vt:vector size="71" baseType="lpstr">
      <vt:lpstr>Arial</vt:lpstr>
      <vt:lpstr>Calibri</vt:lpstr>
      <vt:lpstr>Calibri Light</vt:lpstr>
      <vt:lpstr>Office-téma</vt:lpstr>
      <vt:lpstr>Mérleg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Eszközök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Források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Mérleg</dc:title>
  <dc:creator>János</dc:creator>
  <cp:lastModifiedBy>János</cp:lastModifiedBy>
  <cp:revision>8</cp:revision>
  <dcterms:created xsi:type="dcterms:W3CDTF">2021-11-02T15:52:16Z</dcterms:created>
  <dcterms:modified xsi:type="dcterms:W3CDTF">2021-11-02T18:57:29Z</dcterms:modified>
</cp:coreProperties>
</file>